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837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4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358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48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64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04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5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672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1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12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4848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BDAE1-88EB-47F9-A62D-90D0A3D77000}" type="datetimeFigureOut">
              <a:rPr lang="cs-CZ" smtClean="0"/>
              <a:t>24.10.2017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E02E3-9070-4912-8814-784BF971F0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878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Tungusk%C3%A1_ud%C3%A1lost#/media/File:Tunguska_Ereignis.jpg" TargetMode="External"/><Relationship Id="rId3" Type="http://schemas.openxmlformats.org/officeDocument/2006/relationships/hyperlink" Target="https://cs.wikipedia.org/wiki/Sibi%C5%99#/media/File:Vasyugan.jpg" TargetMode="External"/><Relationship Id="rId7" Type="http://schemas.openxmlformats.org/officeDocument/2006/relationships/hyperlink" Target="https://www.google.cz/search?q=transsibi%C5%99sk%C3%A1+magistr%C3%A1la&amp;source=lnms&amp;tbm=isch&amp;sa=X&amp;ved=0ahUKEwinuI7hx4fXAhUHiRoKHV-DCLUQ_AUICigB&amp;biw=1100&amp;bih=898#imgrc=3qNGKwzYw75W7M:" TargetMode="External"/><Relationship Id="rId12" Type="http://schemas.openxmlformats.org/officeDocument/2006/relationships/hyperlink" Target="https://www.google.cz/search?q=%C4%8Dukotka&amp;source=lnms&amp;tbm=isch&amp;sa=X&amp;ved=0ahUKEwjj0IXw4onXAhWoF5oKHWHQDfIQ_AUICigB&amp;biw=1920&amp;bih=974#imgrc=cOcF2pVGpQBEeM:" TargetMode="External"/><Relationship Id="rId2" Type="http://schemas.openxmlformats.org/officeDocument/2006/relationships/hyperlink" Target="https://cs.wikipedia.org/wiki/Sibi%C5%99#/media/File:Siberia-FederalSubjects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z/search?q=sajansko-%C5%A1u%C5%A1ensk%C3%A1+elektr%C3%A1rna&amp;source=lnms&amp;tbm=isch&amp;sa=X&amp;ved=0ahUKEwjVvMPj3onXAhXRbZoKHVjIDfQQ_AUICygC&amp;biw=1920&amp;bih=974#imgrc=hE63ejPFd3J2gM:" TargetMode="External"/><Relationship Id="rId11" Type="http://schemas.openxmlformats.org/officeDocument/2006/relationships/hyperlink" Target="https://www.google.cz/search?q=kam%C4%8Datka&amp;source=lnms&amp;tbm=isch&amp;sa=X&amp;ved=0ahUKEwjHo-jZ4onXAhUHJpoKHasDB8AQ_AUICigB&amp;biw=1920&amp;bih=974#imgrc=z7O7_H6JjsGFBM:" TargetMode="External"/><Relationship Id="rId5" Type="http://schemas.openxmlformats.org/officeDocument/2006/relationships/hyperlink" Target="https://cs.wikipedia.org/wiki/Sibi%C5%99#/media/File:Vladivostok_distencemonument.JPG" TargetMode="External"/><Relationship Id="rId10" Type="http://schemas.openxmlformats.org/officeDocument/2006/relationships/hyperlink" Target="https://www.google.cz/search?q=b%C4%9Blucha&amp;source=lnms&amp;tbm=isch&amp;sa=X&amp;ved=0ahUKEwjQ0sLN4onXAhWHIJoKHc9mB8YQ_AUICigB&amp;biw=1920&amp;bih=974#imgrc=TZFNFcNz1QcX8M:" TargetMode="External"/><Relationship Id="rId4" Type="http://schemas.openxmlformats.org/officeDocument/2006/relationships/hyperlink" Target="https://cs.wikipedia.org/wiki/Sibi%C5%99#/media/File:Panorama_of_lake_Baikal.jpg" TargetMode="External"/><Relationship Id="rId9" Type="http://schemas.openxmlformats.org/officeDocument/2006/relationships/hyperlink" Target="https://cs.wikipedia.org/wiki/Tungusk%C3%A1_ud%C3%A1lost#/media/File:Russia-CIA_WFB_Map--Tunguska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60363"/>
            <a:ext cx="9144000" cy="794669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Sibiř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348122"/>
            <a:ext cx="9144000" cy="1655762"/>
          </a:xfrm>
        </p:spPr>
        <p:txBody>
          <a:bodyPr/>
          <a:lstStyle/>
          <a:p>
            <a:r>
              <a:rPr lang="cs-CZ" dirty="0" smtClean="0"/>
              <a:t>Vytvořil: Marek Šebek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1" r="35324"/>
          <a:stretch/>
        </p:blipFill>
        <p:spPr>
          <a:xfrm>
            <a:off x="165635" y="2648493"/>
            <a:ext cx="5874218" cy="370510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" r="5933"/>
          <a:stretch/>
        </p:blipFill>
        <p:spPr>
          <a:xfrm>
            <a:off x="6224713" y="2648493"/>
            <a:ext cx="5801652" cy="370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17621"/>
            <a:ext cx="10515600" cy="5559342"/>
          </a:xfrm>
        </p:spPr>
        <p:txBody>
          <a:bodyPr>
            <a:normAutofit/>
          </a:bodyPr>
          <a:lstStyle/>
          <a:p>
            <a:r>
              <a:rPr lang="cs-CZ" sz="1800" dirty="0" smtClean="0"/>
              <a:t>77% (13 mil km²) Ruské federace</a:t>
            </a:r>
          </a:p>
          <a:p>
            <a:r>
              <a:rPr lang="cs-CZ" sz="1800" dirty="0" smtClean="0"/>
              <a:t>Území mezi Uralem a </a:t>
            </a:r>
            <a:r>
              <a:rPr lang="cs-CZ" sz="1800" dirty="0" err="1" smtClean="0"/>
              <a:t>Verchojanským</a:t>
            </a:r>
            <a:r>
              <a:rPr lang="cs-CZ" sz="1800" dirty="0" smtClean="0"/>
              <a:t> pohořím</a:t>
            </a:r>
          </a:p>
          <a:p>
            <a:r>
              <a:rPr lang="cs-CZ" sz="1800" dirty="0" smtClean="0"/>
              <a:t>Velké nerostné bohatství</a:t>
            </a:r>
          </a:p>
          <a:p>
            <a:r>
              <a:rPr lang="cs-CZ" sz="1800" dirty="0" smtClean="0"/>
              <a:t>Řídce osídlená</a:t>
            </a:r>
          </a:p>
          <a:p>
            <a:r>
              <a:rPr lang="cs-CZ" sz="1800" dirty="0" smtClean="0"/>
              <a:t>Novosibirsk 1 602 915</a:t>
            </a:r>
          </a:p>
          <a:p>
            <a:endParaRPr lang="cs-CZ" sz="1800" dirty="0" smtClean="0"/>
          </a:p>
          <a:p>
            <a:endParaRPr lang="cs-CZ" sz="1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17621"/>
            <a:ext cx="5482146" cy="4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" r="5933" b="11765"/>
          <a:stretch/>
        </p:blipFill>
        <p:spPr>
          <a:xfrm>
            <a:off x="6914148" y="488300"/>
            <a:ext cx="4618826" cy="2602671"/>
          </a:xfrm>
          <a:prstGeom prst="rect">
            <a:avLst/>
          </a:prstGeom>
        </p:spPr>
      </p:pic>
      <p:pic>
        <p:nvPicPr>
          <p:cNvPr id="1026" name="Picture 2" descr="Pohled na Běluch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95" y="3516852"/>
            <a:ext cx="4624679" cy="308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ástupný symbol pro obsah 2"/>
          <p:cNvSpPr>
            <a:spLocks noGrp="1"/>
          </p:cNvSpPr>
          <p:nvPr>
            <p:ph idx="1"/>
          </p:nvPr>
        </p:nvSpPr>
        <p:spPr>
          <a:xfrm>
            <a:off x="838200" y="488300"/>
            <a:ext cx="5735595" cy="4051616"/>
          </a:xfrm>
        </p:spPr>
        <p:txBody>
          <a:bodyPr>
            <a:normAutofit/>
          </a:bodyPr>
          <a:lstStyle/>
          <a:p>
            <a:r>
              <a:rPr lang="cs-CZ" sz="1800" dirty="0" smtClean="0"/>
              <a:t>Tajgy, tundry, mokřady</a:t>
            </a:r>
          </a:p>
          <a:p>
            <a:r>
              <a:rPr lang="cs-CZ" sz="1800" dirty="0" smtClean="0"/>
              <a:t>Ob, Jenisej, Lena</a:t>
            </a:r>
          </a:p>
          <a:p>
            <a:r>
              <a:rPr lang="cs-CZ" sz="1800" dirty="0" smtClean="0"/>
              <a:t>Permafrost </a:t>
            </a:r>
          </a:p>
          <a:p>
            <a:r>
              <a:rPr lang="cs-CZ" sz="1800" dirty="0" err="1" smtClean="0"/>
              <a:t>Bělucha</a:t>
            </a:r>
            <a:r>
              <a:rPr lang="cs-CZ" sz="1800" dirty="0" smtClean="0"/>
              <a:t> (4506 </a:t>
            </a:r>
            <a:r>
              <a:rPr lang="cs-CZ" sz="1800" dirty="0" err="1" smtClean="0"/>
              <a:t>m.n.m</a:t>
            </a:r>
            <a:r>
              <a:rPr lang="cs-CZ" sz="1800" dirty="0" smtClean="0"/>
              <a:t>)</a:t>
            </a:r>
          </a:p>
          <a:p>
            <a:r>
              <a:rPr lang="cs-CZ" sz="1800" dirty="0" smtClean="0"/>
              <a:t>Bajkal </a:t>
            </a:r>
          </a:p>
          <a:p>
            <a:r>
              <a:rPr lang="cs-CZ" sz="1800" dirty="0" smtClean="0"/>
              <a:t>Až S -60 </a:t>
            </a:r>
            <a:r>
              <a:rPr lang="cs-CZ" sz="1800" dirty="0"/>
              <a:t>°</a:t>
            </a:r>
            <a:r>
              <a:rPr lang="cs-CZ" sz="1800" dirty="0" smtClean="0"/>
              <a:t>C, J –30 </a:t>
            </a:r>
            <a:r>
              <a:rPr lang="cs-CZ" sz="1800" dirty="0"/>
              <a:t>°</a:t>
            </a:r>
            <a:r>
              <a:rPr lang="cs-CZ" sz="1800" dirty="0" smtClean="0"/>
              <a:t>C </a:t>
            </a:r>
          </a:p>
          <a:p>
            <a:r>
              <a:rPr lang="cs-CZ" sz="1800" dirty="0" smtClean="0"/>
              <a:t>Perm (pokryta pouštěmi)</a:t>
            </a:r>
          </a:p>
          <a:p>
            <a:endParaRPr lang="cs-CZ" sz="1800" dirty="0" smtClean="0"/>
          </a:p>
          <a:p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96115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55444"/>
            <a:ext cx="9677400" cy="725738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Jezero Bajkal</a:t>
            </a:r>
            <a:endParaRPr lang="cs-CZ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1" r="35324"/>
          <a:stretch/>
        </p:blipFill>
        <p:spPr>
          <a:xfrm>
            <a:off x="7643500" y="1031723"/>
            <a:ext cx="4259911" cy="2686895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52" b="-1"/>
          <a:stretch/>
        </p:blipFill>
        <p:spPr>
          <a:xfrm>
            <a:off x="7643500" y="3718618"/>
            <a:ext cx="4259911" cy="2839940"/>
          </a:xfrm>
          <a:prstGeom prst="rect">
            <a:avLst/>
          </a:prstGeom>
        </p:spPr>
      </p:pic>
      <p:sp>
        <p:nvSpPr>
          <p:cNvPr id="25" name="Zástupný symbol pro obsah 24"/>
          <p:cNvSpPr>
            <a:spLocks noGrp="1"/>
          </p:cNvSpPr>
          <p:nvPr>
            <p:ph idx="1"/>
          </p:nvPr>
        </p:nvSpPr>
        <p:spPr>
          <a:xfrm>
            <a:off x="288589" y="1031723"/>
            <a:ext cx="10515600" cy="4351338"/>
          </a:xfrm>
        </p:spPr>
        <p:txBody>
          <a:bodyPr>
            <a:normAutofit/>
          </a:bodyPr>
          <a:lstStyle/>
          <a:p>
            <a:r>
              <a:rPr lang="cs-CZ" sz="1800" dirty="0" smtClean="0"/>
              <a:t>Nejstarší a nejhlubší na světě </a:t>
            </a:r>
          </a:p>
          <a:p>
            <a:r>
              <a:rPr lang="cs-CZ" sz="1800" dirty="0" smtClean="0"/>
              <a:t>31 500 km² </a:t>
            </a:r>
          </a:p>
          <a:p>
            <a:r>
              <a:rPr lang="cs-CZ" sz="1800" dirty="0" smtClean="0"/>
              <a:t>Jedna pětina světové sladké vody</a:t>
            </a:r>
          </a:p>
          <a:p>
            <a:r>
              <a:rPr lang="cs-CZ" sz="1800" dirty="0" smtClean="0"/>
              <a:t>1200 druhů živočichů (endemity ¾ )</a:t>
            </a:r>
          </a:p>
          <a:p>
            <a:endParaRPr lang="cs-CZ" sz="1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" r="-7697"/>
          <a:stretch/>
        </p:blipFill>
        <p:spPr>
          <a:xfrm>
            <a:off x="2927121" y="3858126"/>
            <a:ext cx="4793665" cy="27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838200" y="355444"/>
            <a:ext cx="9677400" cy="725738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Tunguzská událost</a:t>
            </a:r>
            <a:endParaRPr lang="cs-CZ" dirty="0"/>
          </a:p>
        </p:txBody>
      </p:sp>
      <p:sp>
        <p:nvSpPr>
          <p:cNvPr id="5" name="Zástupný symbol pro obsah 24"/>
          <p:cNvSpPr txBox="1">
            <a:spLocks/>
          </p:cNvSpPr>
          <p:nvPr/>
        </p:nvSpPr>
        <p:spPr>
          <a:xfrm>
            <a:off x="288589" y="10317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 smtClean="0"/>
              <a:t>30. června 1908</a:t>
            </a:r>
          </a:p>
          <a:p>
            <a:r>
              <a:rPr lang="cs-CZ" sz="1800" dirty="0" smtClean="0"/>
              <a:t>Výbuch 5 až 10km nad zemí</a:t>
            </a:r>
          </a:p>
          <a:p>
            <a:r>
              <a:rPr lang="cs-CZ" sz="1800" dirty="0" smtClean="0"/>
              <a:t>V oblasti </a:t>
            </a:r>
            <a:r>
              <a:rPr lang="cs-CZ" sz="1800" dirty="0"/>
              <a:t> 2000 </a:t>
            </a:r>
            <a:r>
              <a:rPr lang="cs-CZ" sz="1800" dirty="0" smtClean="0"/>
              <a:t>km² -</a:t>
            </a:r>
            <a:r>
              <a:rPr lang="cs-CZ" sz="1800" dirty="0"/>
              <a:t> </a:t>
            </a:r>
            <a:r>
              <a:rPr lang="cs-CZ" sz="1800" dirty="0" smtClean="0"/>
              <a:t> 60 milionů stromů</a:t>
            </a:r>
          </a:p>
          <a:p>
            <a:r>
              <a:rPr lang="cs-CZ" sz="1800" dirty="0" smtClean="0"/>
              <a:t>Síla až 50 megatun TNT (15Mt=1000x více než Hirošima)</a:t>
            </a:r>
          </a:p>
          <a:p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00" y="1031723"/>
            <a:ext cx="3986943" cy="265796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6"/>
          <a:stretch/>
        </p:blipFill>
        <p:spPr>
          <a:xfrm>
            <a:off x="7887200" y="3874170"/>
            <a:ext cx="3992206" cy="245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4"/>
          <p:cNvSpPr txBox="1">
            <a:spLocks/>
          </p:cNvSpPr>
          <p:nvPr/>
        </p:nvSpPr>
        <p:spPr>
          <a:xfrm>
            <a:off x="312652" y="7135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 smtClean="0"/>
              <a:t>Obyvatelé</a:t>
            </a:r>
          </a:p>
          <a:p>
            <a:pPr marL="0" indent="0">
              <a:buNone/>
            </a:pPr>
            <a:r>
              <a:rPr lang="cs-CZ" sz="1800" dirty="0" smtClean="0"/>
              <a:t>   -Rusové, Ukrajinci</a:t>
            </a:r>
          </a:p>
          <a:p>
            <a:r>
              <a:rPr lang="cs-CZ" sz="1800" dirty="0" smtClean="0"/>
              <a:t>Kamčatka</a:t>
            </a:r>
          </a:p>
          <a:p>
            <a:pPr marL="0" indent="0">
              <a:buNone/>
            </a:pPr>
            <a:r>
              <a:rPr lang="cs-CZ" sz="1800" dirty="0" smtClean="0"/>
              <a:t>   -1250km dlouhý (370 000km²)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-vulkány (29/160)</a:t>
            </a:r>
          </a:p>
          <a:p>
            <a:r>
              <a:rPr lang="cs-CZ" sz="1800" dirty="0" smtClean="0"/>
              <a:t>Čukotka</a:t>
            </a:r>
          </a:p>
          <a:p>
            <a:pPr marL="0" indent="0">
              <a:buNone/>
            </a:pPr>
            <a:r>
              <a:rPr lang="cs-CZ" sz="1800" dirty="0" smtClean="0"/>
              <a:t>   -</a:t>
            </a:r>
            <a:r>
              <a:rPr lang="cs-CZ" sz="1800" dirty="0"/>
              <a:t>49 000 </a:t>
            </a:r>
            <a:r>
              <a:rPr lang="cs-CZ" sz="1800" dirty="0" smtClean="0"/>
              <a:t>km²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-nejvýchodnější poloostrov</a:t>
            </a:r>
          </a:p>
          <a:p>
            <a:pPr marL="0" indent="0">
              <a:buNone/>
            </a:pPr>
            <a:endParaRPr lang="cs-CZ" sz="1800" dirty="0" smtClean="0"/>
          </a:p>
          <a:p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  <p:pic>
        <p:nvPicPr>
          <p:cNvPr id="1026" name="Picture 2" descr="https://upload.wikimedia.org/wikipedia/commons/thumb/c/c3/Map_of_Russia_-_Kamchatka_Krai_%282008-03%29.svg/1092px-Map_of_Russia_-_Kamchatka_Krai_%282008-03%29.svg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4" b="21939"/>
          <a:stretch/>
        </p:blipFill>
        <p:spPr bwMode="auto">
          <a:xfrm>
            <a:off x="3982454" y="697078"/>
            <a:ext cx="4215637" cy="271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172" y="697078"/>
            <a:ext cx="3657427" cy="274307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54" y="3842882"/>
            <a:ext cx="4242795" cy="24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4"/>
          <p:cNvSpPr txBox="1">
            <a:spLocks/>
          </p:cNvSpPr>
          <p:nvPr/>
        </p:nvSpPr>
        <p:spPr>
          <a:xfrm>
            <a:off x="288589" y="1031723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 smtClean="0"/>
              <a:t>Těžba ropy</a:t>
            </a:r>
          </a:p>
          <a:p>
            <a:r>
              <a:rPr lang="cs-CZ" sz="1800" dirty="0" smtClean="0"/>
              <a:t>Dřevo, lov             průmyslových oblastí / USA, Kanada…</a:t>
            </a:r>
          </a:p>
          <a:p>
            <a:r>
              <a:rPr lang="cs-CZ" sz="1800" dirty="0" smtClean="0"/>
              <a:t>Původní obyvatelé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800" dirty="0" smtClean="0"/>
              <a:t>    -chov sobů, koní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800" dirty="0" smtClean="0"/>
              <a:t>    -rybolov</a:t>
            </a:r>
          </a:p>
          <a:p>
            <a:r>
              <a:rPr lang="cs-CZ" sz="1800" dirty="0" smtClean="0"/>
              <a:t>Transsibiřská magistrála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800" dirty="0" smtClean="0"/>
              <a:t>    -Moskva/Vladivostok (9288km)</a:t>
            </a:r>
          </a:p>
          <a:p>
            <a:endParaRPr lang="cs-CZ" sz="1800" dirty="0" smtClean="0"/>
          </a:p>
          <a:p>
            <a:endParaRPr lang="cs-CZ" sz="1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146" y="3489257"/>
            <a:ext cx="3708196" cy="278114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146" y="542819"/>
            <a:ext cx="3708196" cy="2586468"/>
          </a:xfrm>
          <a:prstGeom prst="rect">
            <a:avLst/>
          </a:prstGeom>
        </p:spPr>
      </p:pic>
      <p:cxnSp>
        <p:nvCxnSpPr>
          <p:cNvPr id="6" name="Přímá spojnice se šipkou 5"/>
          <p:cNvCxnSpPr/>
          <p:nvPr/>
        </p:nvCxnSpPr>
        <p:spPr>
          <a:xfrm>
            <a:off x="1604211" y="1219200"/>
            <a:ext cx="513347" cy="248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>
            <a:off x="1604211" y="1556084"/>
            <a:ext cx="577515" cy="8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5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4"/>
          <p:cNvSpPr txBox="1">
            <a:spLocks/>
          </p:cNvSpPr>
          <p:nvPr/>
        </p:nvSpPr>
        <p:spPr>
          <a:xfrm>
            <a:off x="368800" y="40968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 err="1" smtClean="0"/>
              <a:t>Sajano-Šušenská</a:t>
            </a:r>
            <a:r>
              <a:rPr lang="cs-CZ" sz="1800" dirty="0" smtClean="0"/>
              <a:t> přehradní nádrž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-výška 242m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-23 500GWh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-17. srpna 2009 (75 lidí)</a:t>
            </a:r>
          </a:p>
          <a:p>
            <a:r>
              <a:rPr lang="cs-CZ" sz="1800" dirty="0"/>
              <a:t>Krasnojarská přehrada</a:t>
            </a:r>
          </a:p>
          <a:p>
            <a:pPr marL="0" indent="0">
              <a:buNone/>
            </a:pPr>
            <a:r>
              <a:rPr lang="cs-CZ" sz="1800" dirty="0"/>
              <a:t>    -</a:t>
            </a:r>
            <a:r>
              <a:rPr lang="cs-CZ" sz="1800" dirty="0" smtClean="0"/>
              <a:t>2000km²</a:t>
            </a:r>
          </a:p>
          <a:p>
            <a:r>
              <a:rPr lang="cs-CZ" sz="1800" dirty="0" smtClean="0"/>
              <a:t>Řeky </a:t>
            </a:r>
            <a:r>
              <a:rPr lang="cs-CZ" sz="1800" dirty="0" smtClean="0"/>
              <a:t>Jenisej</a:t>
            </a:r>
            <a:r>
              <a:rPr lang="cs-CZ" sz="1800" dirty="0" smtClean="0"/>
              <a:t>, Ob, Lena</a:t>
            </a:r>
          </a:p>
          <a:p>
            <a:pPr marL="0" indent="0">
              <a:buNone/>
            </a:pPr>
            <a:endParaRPr lang="cs-CZ" sz="1800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76" y="409680"/>
            <a:ext cx="4263091" cy="283495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37"/>
          <a:stretch/>
        </p:blipFill>
        <p:spPr>
          <a:xfrm>
            <a:off x="7646676" y="3585411"/>
            <a:ext cx="4256398" cy="282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0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6358"/>
            <a:ext cx="10515600" cy="6040605"/>
          </a:xfrm>
        </p:spPr>
        <p:txBody>
          <a:bodyPr/>
          <a:lstStyle/>
          <a:p>
            <a:r>
              <a:rPr lang="cs-CZ" sz="1400" dirty="0" smtClean="0"/>
              <a:t>Zdroje</a:t>
            </a:r>
          </a:p>
          <a:p>
            <a:pPr marL="0" indent="0">
              <a:buNone/>
            </a:pPr>
            <a:r>
              <a:rPr lang="cs-CZ" sz="1400" dirty="0" smtClean="0"/>
              <a:t>   </a:t>
            </a:r>
            <a:r>
              <a:rPr lang="cs-CZ" sz="1400" dirty="0" err="1" smtClean="0"/>
              <a:t>Wikipedia</a:t>
            </a:r>
            <a:r>
              <a:rPr lang="cs-CZ" sz="1400" dirty="0" smtClean="0"/>
              <a:t>, Google</a:t>
            </a:r>
          </a:p>
          <a:p>
            <a:pPr marL="0" indent="0">
              <a:buNone/>
            </a:pPr>
            <a:r>
              <a:rPr lang="cs-CZ" sz="1400" dirty="0"/>
              <a:t> </a:t>
            </a:r>
            <a:r>
              <a:rPr lang="cs-CZ" sz="1400" dirty="0" smtClean="0"/>
              <a:t>  odkazy:</a:t>
            </a:r>
          </a:p>
          <a:p>
            <a:pPr marL="0" indent="0">
              <a:buNone/>
            </a:pPr>
            <a:r>
              <a:rPr lang="cs-CZ" sz="1400" dirty="0" smtClean="0">
                <a:hlinkClick r:id="rId2"/>
              </a:rPr>
              <a:t>Fotka (mapa-Sibiř)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3"/>
              </a:rPr>
              <a:t>Fotka (tajga)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4"/>
              </a:rPr>
              <a:t>Fotka (Bajkal)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5"/>
              </a:rPr>
              <a:t>Fotka (kilometrovník)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6"/>
              </a:rPr>
              <a:t>Fotka (</a:t>
            </a:r>
            <a:r>
              <a:rPr lang="cs-CZ" sz="1400" dirty="0" err="1" smtClean="0">
                <a:hlinkClick r:id="rId6"/>
              </a:rPr>
              <a:t>Saj.Suš.ele</a:t>
            </a:r>
            <a:r>
              <a:rPr lang="cs-CZ" sz="1400" dirty="0" smtClean="0">
                <a:hlinkClick r:id="rId6"/>
              </a:rPr>
              <a:t>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7"/>
              </a:rPr>
              <a:t>Fotka (magistrála)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8"/>
              </a:rPr>
              <a:t>Fotka (</a:t>
            </a:r>
            <a:r>
              <a:rPr lang="cs-CZ" sz="1400" dirty="0" err="1" smtClean="0">
                <a:hlinkClick r:id="rId8"/>
              </a:rPr>
              <a:t>Tan</a:t>
            </a:r>
            <a:r>
              <a:rPr lang="cs-CZ" sz="1400" dirty="0" smtClean="0">
                <a:hlinkClick r:id="rId8"/>
              </a:rPr>
              <a:t>. les)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9"/>
              </a:rPr>
              <a:t>Fotka (</a:t>
            </a:r>
            <a:r>
              <a:rPr lang="cs-CZ" sz="1400" dirty="0" err="1" smtClean="0">
                <a:hlinkClick r:id="rId9"/>
              </a:rPr>
              <a:t>tan</a:t>
            </a:r>
            <a:r>
              <a:rPr lang="cs-CZ" sz="1400" dirty="0" smtClean="0">
                <a:hlinkClick r:id="rId9"/>
              </a:rPr>
              <a:t>. mapa)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10"/>
              </a:rPr>
              <a:t>Fotka (</a:t>
            </a:r>
            <a:r>
              <a:rPr lang="cs-CZ" sz="1400" dirty="0" err="1" smtClean="0">
                <a:hlinkClick r:id="rId10"/>
              </a:rPr>
              <a:t>Bělucha</a:t>
            </a:r>
            <a:r>
              <a:rPr lang="cs-CZ" sz="1400" dirty="0" smtClean="0">
                <a:hlinkClick r:id="rId10"/>
              </a:rPr>
              <a:t>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11"/>
              </a:rPr>
              <a:t>Fotka (</a:t>
            </a:r>
            <a:r>
              <a:rPr lang="cs-CZ" sz="1400" dirty="0" err="1" smtClean="0">
                <a:hlinkClick r:id="rId11"/>
              </a:rPr>
              <a:t>kamčatka</a:t>
            </a:r>
            <a:r>
              <a:rPr lang="cs-CZ" sz="1400" dirty="0" smtClean="0">
                <a:hlinkClick r:id="rId11"/>
              </a:rPr>
              <a:t> mapa)</a:t>
            </a:r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>
                <a:hlinkClick r:id="rId12"/>
              </a:rPr>
              <a:t>Čukotka (mapa)</a:t>
            </a:r>
            <a:endParaRPr lang="cs-CZ" sz="1400" dirty="0" smtClean="0"/>
          </a:p>
        </p:txBody>
      </p:sp>
    </p:spTree>
    <p:extLst>
      <p:ext uri="{BB962C8B-B14F-4D97-AF65-F5344CB8AC3E}">
        <p14:creationId xmlns:p14="http://schemas.microsoft.com/office/powerpoint/2010/main" val="43882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244</Words>
  <Application>Microsoft Office PowerPoint</Application>
  <PresentationFormat>Širokoúhlá obrazovka</PresentationFormat>
  <Paragraphs>63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Sibiř</vt:lpstr>
      <vt:lpstr>Prezentace aplikace PowerPoint</vt:lpstr>
      <vt:lpstr>Prezentace aplikace PowerPoint</vt:lpstr>
      <vt:lpstr>Jezero Bajkal</vt:lpstr>
      <vt:lpstr>Tunguzská událost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Sibiř</dc:title>
  <dc:creator>Marek Šebek</dc:creator>
  <cp:lastModifiedBy>Marek Šebek</cp:lastModifiedBy>
  <cp:revision>58</cp:revision>
  <dcterms:created xsi:type="dcterms:W3CDTF">2017-10-21T16:41:14Z</dcterms:created>
  <dcterms:modified xsi:type="dcterms:W3CDTF">2017-10-24T18:54:25Z</dcterms:modified>
</cp:coreProperties>
</file>