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9" r:id="rId3"/>
    <p:sldId id="258" r:id="rId4"/>
    <p:sldId id="257" r:id="rId5"/>
    <p:sldId id="266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282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44116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940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4976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30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680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3000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64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25876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123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734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992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89460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049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159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444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793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2C4E29-B638-4D2E-AB33-5AF3F8F6A971}" type="datetimeFigureOut">
              <a:rPr lang="cs-CZ" smtClean="0"/>
              <a:t>12.12.2017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510EDCF-0888-45A5-BABE-241F9A824B8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4117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Turecko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Rostislav Nachtmann</a:t>
            </a:r>
          </a:p>
          <a:p>
            <a:r>
              <a:rPr lang="cs-CZ" dirty="0" smtClean="0"/>
              <a:t>III. 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050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Admin\Desktop\553px-Turkey_(orthographic_projection).svg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515" y="2179320"/>
            <a:ext cx="2499360" cy="249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 descr="http://www.benzin.sk/obr/mapa_turkey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1" r="164" b="7731"/>
          <a:stretch/>
        </p:blipFill>
        <p:spPr bwMode="auto">
          <a:xfrm>
            <a:off x="4446157" y="2503551"/>
            <a:ext cx="3799918" cy="18508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3212" y="2702557"/>
            <a:ext cx="2174392" cy="143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informace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/>
              <a:t>H</a:t>
            </a:r>
            <a:r>
              <a:rPr lang="cs-CZ" dirty="0" smtClean="0"/>
              <a:t>lavní </a:t>
            </a:r>
            <a:r>
              <a:rPr lang="cs-CZ" dirty="0"/>
              <a:t>město: </a:t>
            </a:r>
            <a:r>
              <a:rPr lang="cs-CZ" dirty="0" smtClean="0"/>
              <a:t>Ankara</a:t>
            </a:r>
          </a:p>
          <a:p>
            <a:r>
              <a:rPr lang="cs-CZ" dirty="0" smtClean="0"/>
              <a:t>Další </a:t>
            </a:r>
            <a:r>
              <a:rPr lang="cs-CZ" dirty="0"/>
              <a:t>významná města: Istanbul, Izmir, Bursa, Adana, </a:t>
            </a:r>
            <a:r>
              <a:rPr lang="cs-CZ" dirty="0" smtClean="0"/>
              <a:t>Gaziantep</a:t>
            </a:r>
            <a:endParaRPr lang="cs-CZ" dirty="0"/>
          </a:p>
          <a:p>
            <a:r>
              <a:rPr lang="cs-CZ" dirty="0"/>
              <a:t>R</a:t>
            </a:r>
            <a:r>
              <a:rPr lang="cs-CZ" dirty="0" smtClean="0"/>
              <a:t>ozloha</a:t>
            </a:r>
            <a:r>
              <a:rPr lang="cs-CZ" dirty="0"/>
              <a:t>: </a:t>
            </a:r>
            <a:r>
              <a:rPr lang="cs-CZ" dirty="0" smtClean="0"/>
              <a:t>783</a:t>
            </a:r>
            <a:r>
              <a:rPr lang="cs-CZ" dirty="0"/>
              <a:t> </a:t>
            </a:r>
            <a:r>
              <a:rPr lang="cs-CZ" dirty="0" smtClean="0"/>
              <a:t>562 </a:t>
            </a:r>
            <a:r>
              <a:rPr lang="cs-CZ" dirty="0"/>
              <a:t>km²</a:t>
            </a:r>
          </a:p>
          <a:p>
            <a:r>
              <a:rPr lang="cs-CZ" dirty="0"/>
              <a:t>N</a:t>
            </a:r>
            <a:r>
              <a:rPr lang="cs-CZ" dirty="0" smtClean="0"/>
              <a:t>ejvyšší </a:t>
            </a:r>
            <a:r>
              <a:rPr lang="cs-CZ" dirty="0"/>
              <a:t>bod: Ararat (</a:t>
            </a:r>
            <a:r>
              <a:rPr lang="cs-CZ" dirty="0" smtClean="0"/>
              <a:t>5165 </a:t>
            </a:r>
            <a:r>
              <a:rPr lang="cs-CZ" dirty="0"/>
              <a:t>m. n. m.)</a:t>
            </a:r>
          </a:p>
          <a:p>
            <a:r>
              <a:rPr lang="cs-CZ" dirty="0"/>
              <a:t>P</a:t>
            </a:r>
            <a:r>
              <a:rPr lang="cs-CZ" dirty="0" smtClean="0"/>
              <a:t>očet </a:t>
            </a:r>
            <a:r>
              <a:rPr lang="cs-CZ" dirty="0"/>
              <a:t>obyvatel: </a:t>
            </a:r>
            <a:r>
              <a:rPr lang="cs-CZ" dirty="0" smtClean="0"/>
              <a:t>79</a:t>
            </a:r>
            <a:r>
              <a:rPr lang="cs-CZ" dirty="0"/>
              <a:t> </a:t>
            </a:r>
            <a:r>
              <a:rPr lang="cs-CZ" dirty="0" smtClean="0"/>
              <a:t>510 000 (zhruba)</a:t>
            </a:r>
            <a:endParaRPr lang="cs-CZ" dirty="0"/>
          </a:p>
          <a:p>
            <a:r>
              <a:rPr lang="cs-CZ" dirty="0"/>
              <a:t>S</a:t>
            </a:r>
            <a:r>
              <a:rPr lang="cs-CZ" dirty="0" smtClean="0"/>
              <a:t>tátní </a:t>
            </a:r>
            <a:r>
              <a:rPr lang="cs-CZ" dirty="0"/>
              <a:t>zařízení: parlamentní republika</a:t>
            </a:r>
          </a:p>
          <a:p>
            <a:r>
              <a:rPr lang="cs-CZ" dirty="0"/>
              <a:t>Ú</a:t>
            </a:r>
            <a:r>
              <a:rPr lang="cs-CZ" dirty="0" smtClean="0"/>
              <a:t>řední </a:t>
            </a:r>
            <a:r>
              <a:rPr lang="cs-CZ" dirty="0"/>
              <a:t>jazyk: turečtina</a:t>
            </a:r>
          </a:p>
          <a:p>
            <a:r>
              <a:rPr lang="cs-CZ" dirty="0"/>
              <a:t>M</a:t>
            </a:r>
            <a:r>
              <a:rPr lang="cs-CZ" dirty="0" smtClean="0"/>
              <a:t>ěna</a:t>
            </a:r>
            <a:r>
              <a:rPr lang="cs-CZ" dirty="0"/>
              <a:t>: 1 nová turecká lira = 100 kurušů</a:t>
            </a:r>
          </a:p>
          <a:p>
            <a:r>
              <a:rPr lang="cs-CZ" dirty="0"/>
              <a:t>E</a:t>
            </a:r>
            <a:r>
              <a:rPr lang="cs-CZ" dirty="0" smtClean="0"/>
              <a:t>tnické </a:t>
            </a:r>
            <a:r>
              <a:rPr lang="cs-CZ" dirty="0"/>
              <a:t>složení: Turci 65,1%, Kurdové 18,9%, Tatarové 7,2%, Arabové 1,8%</a:t>
            </a:r>
          </a:p>
          <a:p>
            <a:r>
              <a:rPr lang="cs-CZ" dirty="0" smtClean="0"/>
              <a:t>Průměrná délka života: 75 let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652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994949"/>
          </a:xfrm>
        </p:spPr>
        <p:txBody>
          <a:bodyPr/>
          <a:lstStyle/>
          <a:p>
            <a:r>
              <a:rPr lang="cs-CZ" u="dbl" dirty="0" smtClean="0"/>
              <a:t>Zeměpisné informace</a:t>
            </a:r>
            <a:endParaRPr lang="cs-CZ" u="dbl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1" y="2413686"/>
            <a:ext cx="9601196" cy="3682314"/>
          </a:xfrm>
        </p:spPr>
        <p:txBody>
          <a:bodyPr>
            <a:normAutofit/>
          </a:bodyPr>
          <a:lstStyle/>
          <a:p>
            <a:r>
              <a:rPr lang="cs-CZ" dirty="0" smtClean="0"/>
              <a:t>Sousední státy a moře: Sever – Černé m. Gruzie</a:t>
            </a:r>
          </a:p>
          <a:p>
            <a:pPr marL="3143250" lvl="7" indent="0">
              <a:buNone/>
            </a:pPr>
            <a:r>
              <a:rPr lang="cs-CZ" sz="2400" dirty="0" smtClean="0"/>
              <a:t>Východ – Arménie, Írán</a:t>
            </a:r>
          </a:p>
          <a:p>
            <a:pPr marL="3143250" lvl="7" indent="0">
              <a:buNone/>
            </a:pPr>
            <a:r>
              <a:rPr lang="cs-CZ" sz="2400" dirty="0" smtClean="0"/>
              <a:t>Jih – </a:t>
            </a:r>
            <a:r>
              <a:rPr lang="cs-CZ" sz="2400" dirty="0"/>
              <a:t>I</a:t>
            </a:r>
            <a:r>
              <a:rPr lang="cs-CZ" sz="2400" dirty="0" smtClean="0"/>
              <a:t>rák, Sýrie, Středozemní m.</a:t>
            </a:r>
          </a:p>
          <a:p>
            <a:pPr marL="3143250" lvl="7" indent="0">
              <a:buNone/>
            </a:pPr>
            <a:r>
              <a:rPr lang="cs-CZ" sz="2400" dirty="0" smtClean="0"/>
              <a:t>Západ – Egejské m., </a:t>
            </a:r>
            <a:r>
              <a:rPr lang="cs-CZ" sz="2400" dirty="0" smtClean="0"/>
              <a:t>Marmarské</a:t>
            </a:r>
            <a:r>
              <a:rPr lang="cs-CZ" sz="2400" dirty="0" smtClean="0"/>
              <a:t> m., Řecko</a:t>
            </a:r>
            <a:r>
              <a:rPr lang="cs-CZ" sz="2400" dirty="0" smtClean="0"/>
              <a:t>, Bulharsko</a:t>
            </a:r>
          </a:p>
          <a:p>
            <a:pPr marL="0" indent="0">
              <a:buNone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85455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Vodstvo a pohoří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2" y="2548694"/>
            <a:ext cx="9601196" cy="3318936"/>
          </a:xfrm>
        </p:spPr>
        <p:txBody>
          <a:bodyPr/>
          <a:lstStyle/>
          <a:p>
            <a:r>
              <a:rPr lang="cs-CZ" dirty="0" smtClean="0"/>
              <a:t>Řeky: Eufrat, Tigris, </a:t>
            </a:r>
            <a:r>
              <a:rPr lang="cs-CZ" dirty="0" smtClean="0"/>
              <a:t>Araks</a:t>
            </a:r>
            <a:r>
              <a:rPr lang="cs-CZ" dirty="0" smtClean="0"/>
              <a:t>, </a:t>
            </a:r>
            <a:r>
              <a:rPr lang="cs-CZ" dirty="0" smtClean="0"/>
              <a:t>n</a:t>
            </a:r>
            <a:r>
              <a:rPr lang="cs-CZ" dirty="0" smtClean="0"/>
              <a:t>ejdelší - </a:t>
            </a:r>
            <a:r>
              <a:rPr lang="cs-CZ" dirty="0"/>
              <a:t>Kızılırmak</a:t>
            </a:r>
            <a:endParaRPr lang="cs-CZ" dirty="0" smtClean="0"/>
          </a:p>
          <a:p>
            <a:r>
              <a:rPr lang="cs-CZ" dirty="0" smtClean="0"/>
              <a:t>Jezera: </a:t>
            </a:r>
            <a:r>
              <a:rPr lang="cs-CZ" dirty="0" smtClean="0"/>
              <a:t>Tuz</a:t>
            </a:r>
            <a:r>
              <a:rPr lang="cs-CZ" dirty="0" smtClean="0"/>
              <a:t>, </a:t>
            </a:r>
            <a:r>
              <a:rPr lang="cs-CZ" dirty="0" smtClean="0"/>
              <a:t>Vanské</a:t>
            </a:r>
            <a:r>
              <a:rPr lang="cs-CZ" dirty="0" smtClean="0"/>
              <a:t> (obě slaná)</a:t>
            </a:r>
          </a:p>
          <a:p>
            <a:endParaRPr lang="cs-CZ" dirty="0"/>
          </a:p>
          <a:p>
            <a:r>
              <a:rPr lang="cs-CZ" dirty="0" smtClean="0"/>
              <a:t>Pohoří: Pontské hory, Taurus, Kavkaz, Anatolská plošina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18118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Zajímavosti a památky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Turecko (tehdy Osmanská říše) mnoho </a:t>
            </a:r>
            <a:r>
              <a:rPr lang="cs-CZ" dirty="0"/>
              <a:t>set let válčilo s </a:t>
            </a:r>
            <a:r>
              <a:rPr lang="cs-CZ" dirty="0" smtClean="0"/>
              <a:t>Evropou</a:t>
            </a:r>
            <a:r>
              <a:rPr lang="cs-CZ" dirty="0"/>
              <a:t>,</a:t>
            </a:r>
            <a:r>
              <a:rPr lang="cs-CZ" dirty="0" smtClean="0"/>
              <a:t> </a:t>
            </a:r>
            <a:r>
              <a:rPr lang="cs-CZ" dirty="0"/>
              <a:t>d</a:t>
            </a:r>
            <a:r>
              <a:rPr lang="cs-CZ" dirty="0" smtClean="0"/>
              <a:t>vakrát málem </a:t>
            </a:r>
            <a:r>
              <a:rPr lang="cs-CZ" dirty="0"/>
              <a:t>dobylo Vídeň. </a:t>
            </a:r>
            <a:endParaRPr lang="cs-CZ" dirty="0" smtClean="0"/>
          </a:p>
          <a:p>
            <a:r>
              <a:rPr lang="cs-CZ" dirty="0" smtClean="0"/>
              <a:t>Po </a:t>
            </a:r>
            <a:r>
              <a:rPr lang="cs-CZ" dirty="0"/>
              <a:t>první světové válce (1918) se Osmanská říše rozpadla, sultán se musel vzdát moci a Turecko se změnilo na parlamentní republiku v čele s prezidentem.</a:t>
            </a:r>
          </a:p>
          <a:p>
            <a:r>
              <a:rPr lang="cs-CZ" dirty="0"/>
              <a:t>V Turecku je mnoho antických památek, často lépe zachovaných </a:t>
            </a:r>
            <a:r>
              <a:rPr lang="cs-CZ" dirty="0" smtClean="0"/>
              <a:t>než například </a:t>
            </a:r>
            <a:r>
              <a:rPr lang="cs-CZ" dirty="0"/>
              <a:t>v </a:t>
            </a:r>
            <a:r>
              <a:rPr lang="cs-CZ" dirty="0" smtClean="0"/>
              <a:t>Řecku.</a:t>
            </a:r>
          </a:p>
          <a:p>
            <a:r>
              <a:rPr lang="cs-CZ" dirty="0"/>
              <a:t>Turecko </a:t>
            </a:r>
            <a:r>
              <a:rPr lang="cs-CZ" dirty="0" smtClean="0"/>
              <a:t>jako jedno z mála států leží na dvou kontinentech, stejně jako jeho největší město Istanbul.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485650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2" y="1433384"/>
            <a:ext cx="9601196" cy="852615"/>
          </a:xfrm>
        </p:spPr>
        <p:txBody>
          <a:bodyPr>
            <a:normAutofit/>
          </a:bodyPr>
          <a:lstStyle/>
          <a:p>
            <a:r>
              <a:rPr lang="cs-CZ" sz="2400" dirty="0"/>
              <a:t>Žil </a:t>
            </a:r>
            <a:r>
              <a:rPr lang="cs-CZ" sz="2400" dirty="0" smtClean="0"/>
              <a:t>zde i svatý </a:t>
            </a:r>
            <a:r>
              <a:rPr lang="cs-CZ" sz="2400" dirty="0"/>
              <a:t>Mikuláš – toto je jeho socha a náhrobek ve městě Myře (Myra).</a:t>
            </a:r>
            <a:endParaRPr lang="cs-CZ" sz="2200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62985" y="2659492"/>
            <a:ext cx="2539369" cy="3309937"/>
          </a:xfrm>
          <a:prstGeom prst="rect">
            <a:avLst/>
          </a:prstGeom>
        </p:spPr>
      </p:pic>
      <p:pic>
        <p:nvPicPr>
          <p:cNvPr id="10" name="Zástupný symbol pro obsah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23307" y="3151762"/>
            <a:ext cx="2834886" cy="212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7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6" name="Zástupný symbol pro obrázek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697" r="769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Tohle je poslední sloup, který zbyl z chrámu v Efesu</a:t>
            </a:r>
            <a:r>
              <a:rPr lang="cs-CZ" dirty="0"/>
              <a:t> </a:t>
            </a:r>
            <a:r>
              <a:rPr lang="cs-CZ" dirty="0" smtClean="0"/>
              <a:t>– jednoho ze sedmi divů světa.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189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4066" y="1321339"/>
            <a:ext cx="5230821" cy="4017612"/>
          </a:xfrm>
          <a:prstGeom prst="rect">
            <a:avLst/>
          </a:prstGeom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cs-CZ" sz="2200" dirty="0" smtClean="0"/>
              <a:t>Starověké divadlo také v Efesu, které je dodnes funkční.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422804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Vápencový útvar Pamukkale chráněný světovým dědictvím UNESCO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6175" y="1565188"/>
            <a:ext cx="3032003" cy="351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0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dirty="0" smtClean="0"/>
              <a:t>Děkuji za pozornost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76186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ký">
  <a:themeElements>
    <a:clrScheme name="Organický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ký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k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137</TotalTime>
  <Words>167</Words>
  <Application>Microsoft Office PowerPoint</Application>
  <PresentationFormat>Širokoúhlá obrazovka</PresentationFormat>
  <Paragraphs>34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4" baseType="lpstr">
      <vt:lpstr>Arial</vt:lpstr>
      <vt:lpstr>Garamond</vt:lpstr>
      <vt:lpstr>Organický</vt:lpstr>
      <vt:lpstr>Turecko</vt:lpstr>
      <vt:lpstr>Prezentace aplikace PowerPoint</vt:lpstr>
      <vt:lpstr>Základní informace</vt:lpstr>
      <vt:lpstr>Zeměpisné informace</vt:lpstr>
      <vt:lpstr>Vodstvo a pohoří</vt:lpstr>
      <vt:lpstr>Zajímavosti a památky</vt:lpstr>
      <vt:lpstr>Žil zde i svatý Mikuláš – toto je jeho socha a náhrobek ve městě Myře (Myra).</vt:lpstr>
      <vt:lpstr>Prezentace aplikace PowerPoint</vt:lpstr>
      <vt:lpstr>Prezentace aplikace PowerPoint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Turecko</dc:title>
  <dc:creator>Admin</dc:creator>
  <cp:lastModifiedBy>Admin</cp:lastModifiedBy>
  <cp:revision>14</cp:revision>
  <dcterms:created xsi:type="dcterms:W3CDTF">2017-12-07T16:52:26Z</dcterms:created>
  <dcterms:modified xsi:type="dcterms:W3CDTF">2017-12-12T18:41:32Z</dcterms:modified>
</cp:coreProperties>
</file>